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jp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9"/>
  </p:notesMasterIdLst>
  <p:sldIdLst>
    <p:sldId id="257" r:id="rId2"/>
    <p:sldId id="270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1" r:id="rId14"/>
    <p:sldId id="274" r:id="rId15"/>
    <p:sldId id="269" r:id="rId16"/>
    <p:sldId id="273" r:id="rId17"/>
    <p:sldId id="26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5"/>
    <p:restoredTop sz="94666"/>
  </p:normalViewPr>
  <p:slideViewPr>
    <p:cSldViewPr snapToGrid="0" snapToObjects="1">
      <p:cViewPr>
        <p:scale>
          <a:sx n="100" d="100"/>
          <a:sy n="100" d="100"/>
        </p:scale>
        <p:origin x="30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jpg>
</file>

<file path=ppt/media/image11.jpg>
</file>

<file path=ppt/media/image12.png>
</file>

<file path=ppt/media/image13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E6C23-765F-824E-9368-EFD5259A16CF}" type="datetimeFigureOut">
              <a:rPr lang="en-US" smtClean="0"/>
              <a:t>6/9/17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FA650A-B95B-7142-8899-7284553E5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0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FA650A-B95B-7142-8899-7284553E5E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94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6/9/17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6/9/17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845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Relationship Id="rId3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Relationship Id="rId3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Relationship Id="rId3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mailto:dulce@truehome.com.mx" TargetMode="External"/><Relationship Id="rId5" Type="http://schemas.openxmlformats.org/officeDocument/2006/relationships/hyperlink" Target="mailto:dulce.ambrocio@hotmail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s.qgis.org/2.0/es/docs/gentle_gis_introduction/coordinate_reference_systems.html" TargetMode="External"/><Relationship Id="rId3" Type="http://schemas.openxmlformats.org/officeDocument/2006/relationships/hyperlink" Target="http://geopandas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9328" y="2304884"/>
            <a:ext cx="8361229" cy="2098226"/>
          </a:xfrm>
        </p:spPr>
        <p:txBody>
          <a:bodyPr/>
          <a:lstStyle/>
          <a:p>
            <a:r>
              <a:rPr lang="en-US" dirty="0"/>
              <a:t>(GEO)Coding to Solve a Crime Mystery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216606" y="4712897"/>
            <a:ext cx="6831673" cy="1086237"/>
          </a:xfrm>
        </p:spPr>
        <p:txBody>
          <a:bodyPr/>
          <a:lstStyle/>
          <a:p>
            <a:r>
              <a:rPr lang="en-US" dirty="0" smtClean="0"/>
              <a:t>Data analysis using Python, Pandas, </a:t>
            </a:r>
            <a:r>
              <a:rPr lang="en-US" dirty="0" err="1" smtClean="0"/>
              <a:t>Geopandas</a:t>
            </a:r>
            <a:r>
              <a:rPr lang="en-US" dirty="0"/>
              <a:t> </a:t>
            </a:r>
            <a:r>
              <a:rPr lang="en-US" dirty="0" smtClean="0"/>
              <a:t>and other amazing stuff.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28" y="3442897"/>
            <a:ext cx="2667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10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277611"/>
            <a:ext cx="10058400" cy="61231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89300" y="6400799"/>
            <a:ext cx="850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Hoyo</a:t>
            </a:r>
            <a:r>
              <a:rPr lang="en-US" dirty="0" smtClean="0"/>
              <a:t> </a:t>
            </a:r>
            <a:r>
              <a:rPr lang="en-US" dirty="0"/>
              <a:t>del </a:t>
            </a:r>
            <a:r>
              <a:rPr lang="en-US" dirty="0" err="1"/>
              <a:t>crimen:https</a:t>
            </a:r>
            <a:r>
              <a:rPr lang="en-US" dirty="0"/>
              <a:t>://</a:t>
            </a:r>
            <a:r>
              <a:rPr lang="en-US" dirty="0" err="1"/>
              <a:t>hoyodecrimen.com</a:t>
            </a:r>
            <a:r>
              <a:rPr lang="en-US" dirty="0"/>
              <a:t>/cuadrantes-mapa#11/19.3675/-</a:t>
            </a:r>
            <a:r>
              <a:rPr lang="en-US" dirty="0" smtClean="0"/>
              <a:t>99.1475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58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328" y="1601397"/>
            <a:ext cx="2667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284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evidence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970768" y="1581150"/>
            <a:ext cx="10846163" cy="4673600"/>
            <a:chOff x="958068" y="1428750"/>
            <a:chExt cx="10846163" cy="46736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8068" y="1428750"/>
              <a:ext cx="7015558" cy="4673600"/>
            </a:xfrm>
            <a:prstGeom prst="rect">
              <a:avLst/>
            </a:prstGeom>
          </p:spPr>
        </p:pic>
        <p:sp>
          <p:nvSpPr>
            <p:cNvPr id="4" name="Oval 3"/>
            <p:cNvSpPr/>
            <p:nvPr/>
          </p:nvSpPr>
          <p:spPr>
            <a:xfrm>
              <a:off x="4851400" y="2095500"/>
              <a:ext cx="876300" cy="889000"/>
            </a:xfrm>
            <a:prstGeom prst="ellipse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730750" y="2984500"/>
              <a:ext cx="996950" cy="3683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Lorraine</a:t>
              </a:r>
              <a:endParaRPr lang="en-US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2668974" y="2717800"/>
              <a:ext cx="876300" cy="889000"/>
            </a:xfrm>
            <a:prstGeom prst="ellipse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789499" y="3136900"/>
              <a:ext cx="879475" cy="3683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James</a:t>
              </a:r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3723074" y="2257425"/>
              <a:ext cx="876300" cy="889000"/>
            </a:xfrm>
            <a:prstGeom prst="ellipse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39143" y="3123168"/>
              <a:ext cx="73581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John</a:t>
              </a:r>
              <a:endParaRPr lang="en-US" dirty="0"/>
            </a:p>
          </p:txBody>
        </p:sp>
        <p:sp>
          <p:nvSpPr>
            <p:cNvPr id="10" name="Oval 9"/>
            <p:cNvSpPr/>
            <p:nvPr/>
          </p:nvSpPr>
          <p:spPr>
            <a:xfrm>
              <a:off x="3290287" y="3432175"/>
              <a:ext cx="876300" cy="889000"/>
            </a:xfrm>
            <a:prstGeom prst="ellipse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169637" y="4321175"/>
              <a:ext cx="996950" cy="3683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Martha</a:t>
              </a:r>
              <a:endParaRPr lang="en-US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0286" y="1428750"/>
              <a:ext cx="3783945" cy="4673600"/>
            </a:xfrm>
            <a:prstGeom prst="rect">
              <a:avLst/>
            </a:prstGeom>
          </p:spPr>
        </p:pic>
        <p:sp>
          <p:nvSpPr>
            <p:cNvPr id="15" name="Oval 14"/>
            <p:cNvSpPr/>
            <p:nvPr/>
          </p:nvSpPr>
          <p:spPr>
            <a:xfrm>
              <a:off x="9557532" y="1581150"/>
              <a:ext cx="876300" cy="889000"/>
            </a:xfrm>
            <a:prstGeom prst="ellipse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783739" y="2517775"/>
              <a:ext cx="634218" cy="3683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Beth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2551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708" y="6077584"/>
            <a:ext cx="475192" cy="28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6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708" y="6077584"/>
            <a:ext cx="475192" cy="28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636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400" y="1079500"/>
            <a:ext cx="6223000" cy="46583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78500" y="36830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Pandas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63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¡</a:t>
            </a:r>
            <a:r>
              <a:rPr lang="en-US" dirty="0" smtClean="0"/>
              <a:t>Gracias!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145" y="2085323"/>
            <a:ext cx="2051455" cy="747430"/>
          </a:xfrm>
        </p:spPr>
      </p:pic>
      <p:pic>
        <p:nvPicPr>
          <p:cNvPr id="1026" name="Picture 2" descr="https://documents.lucidchart.com/documents/2e854b70-9760-4676-9e4f-5d35ad814390/pages/61uXwJrWRn.h?a=7473&amp;x=63&amp;y=1235&amp;w=378&amp;h=114&amp;store=1&amp;accept=image%2F*&amp;auth=LCA%20cc65da8e58ec811eaa04a54aea16912f3c6617c9-ts%3D149703276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145" y="2626798"/>
            <a:ext cx="2425700" cy="726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495800" y="5130800"/>
            <a:ext cx="54483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Dulce </a:t>
            </a:r>
            <a:r>
              <a:rPr lang="en-US" sz="2000" b="1" dirty="0" err="1" smtClean="0"/>
              <a:t>Ambrocio</a:t>
            </a:r>
            <a:endParaRPr lang="en-US" sz="2000" b="1" dirty="0" smtClean="0"/>
          </a:p>
          <a:p>
            <a:r>
              <a:rPr lang="en-US" dirty="0" smtClean="0"/>
              <a:t>Data Scientist @</a:t>
            </a:r>
            <a:r>
              <a:rPr lang="en-US" dirty="0" err="1" smtClean="0"/>
              <a:t>TrueHome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dulce@truehome.com.mx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dulce.ambrocio@hotmail.com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0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Going further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CRS for nerds: </a:t>
            </a:r>
            <a:r>
              <a:rPr lang="en-US" sz="1600" dirty="0">
                <a:hlinkClick r:id="rId2"/>
              </a:rPr>
              <a:t>http://</a:t>
            </a:r>
            <a:r>
              <a:rPr lang="en-US" sz="1600" dirty="0" smtClean="0">
                <a:hlinkClick r:id="rId2"/>
              </a:rPr>
              <a:t>docs.qgis.org/2.0/es/docs/gentle_gis_introduction/coordinate_reference_systems.html</a:t>
            </a:r>
            <a:endParaRPr lang="en-US" sz="1600" dirty="0" smtClean="0"/>
          </a:p>
          <a:p>
            <a:r>
              <a:rPr lang="en-US" dirty="0" err="1"/>
              <a:t>Geopandas</a:t>
            </a:r>
            <a:r>
              <a:rPr lang="en-US" dirty="0"/>
              <a:t>: </a:t>
            </a:r>
            <a:r>
              <a:rPr lang="en-US" sz="1600" dirty="0">
                <a:hlinkClick r:id="rId3"/>
              </a:rPr>
              <a:t>http://</a:t>
            </a:r>
            <a:r>
              <a:rPr lang="en-US" sz="1600" dirty="0" smtClean="0">
                <a:hlinkClick r:id="rId3"/>
              </a:rPr>
              <a:t>geopandas.org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17394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889000"/>
            <a:ext cx="7759700" cy="516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319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51000"/>
            <a:ext cx="9601200" cy="41656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b="1" dirty="0"/>
              <a:t>I CSI special training (Getting familiar with spatial </a:t>
            </a:r>
            <a:r>
              <a:rPr lang="en-US" sz="2400" b="1" dirty="0" smtClean="0"/>
              <a:t>stuff)</a:t>
            </a:r>
            <a:endParaRPr lang="en-US" sz="2400" b="1" dirty="0"/>
          </a:p>
          <a:p>
            <a:pPr marL="0" indent="0">
              <a:buNone/>
            </a:pPr>
            <a:r>
              <a:rPr lang="en-US" i="0" dirty="0" smtClean="0"/>
              <a:t>CRS</a:t>
            </a:r>
            <a:r>
              <a:rPr lang="en-US" i="0" dirty="0"/>
              <a:t>. Coordinate Reference System</a:t>
            </a:r>
          </a:p>
          <a:p>
            <a:pPr marL="0" lvl="1" indent="0">
              <a:buNone/>
            </a:pPr>
            <a:r>
              <a:rPr lang="en-US" i="0" dirty="0"/>
              <a:t>Projections</a:t>
            </a:r>
          </a:p>
          <a:p>
            <a:pPr marL="0" lvl="1" indent="0">
              <a:buNone/>
            </a:pPr>
            <a:r>
              <a:rPr lang="en-US" i="0" dirty="0"/>
              <a:t>Points</a:t>
            </a:r>
          </a:p>
          <a:p>
            <a:pPr marL="0" lvl="1" indent="0">
              <a:buNone/>
            </a:pPr>
            <a:r>
              <a:rPr lang="en-US" i="0" dirty="0" smtClean="0"/>
              <a:t>Polygons</a:t>
            </a:r>
          </a:p>
          <a:p>
            <a:pPr marL="0" lvl="1" indent="0">
              <a:buNone/>
            </a:pPr>
            <a:endParaRPr lang="en-US" i="0" dirty="0"/>
          </a:p>
          <a:p>
            <a:pPr marL="0" indent="0">
              <a:buNone/>
            </a:pPr>
            <a:r>
              <a:rPr lang="en-US" sz="2600" b="1" dirty="0"/>
              <a:t>II Collecting the evidence (Mastering Spatial joins)</a:t>
            </a:r>
            <a:endParaRPr lang="en-US" sz="2600" dirty="0"/>
          </a:p>
          <a:p>
            <a:pPr marL="0" lvl="1" indent="0">
              <a:buNone/>
            </a:pPr>
            <a:r>
              <a:rPr lang="en-US" i="0" dirty="0"/>
              <a:t>Collecting </a:t>
            </a:r>
            <a:r>
              <a:rPr lang="en-US" i="0" dirty="0" smtClean="0"/>
              <a:t>suspects </a:t>
            </a:r>
            <a:r>
              <a:rPr lang="en-US" i="0" dirty="0"/>
              <a:t>footprints (manipulating spatial stuff as a pro)</a:t>
            </a:r>
          </a:p>
          <a:p>
            <a:pPr marL="0" lvl="1" indent="0">
              <a:buNone/>
            </a:pPr>
            <a:r>
              <a:rPr lang="en-US" i="0" dirty="0" smtClean="0"/>
              <a:t>Identifying </a:t>
            </a:r>
            <a:r>
              <a:rPr lang="en-US" i="0" dirty="0"/>
              <a:t>suspects paths ( Mastering Spatial joins)</a:t>
            </a:r>
          </a:p>
          <a:p>
            <a:pPr marL="0" lvl="1" indent="0">
              <a:buNone/>
            </a:pPr>
            <a:r>
              <a:rPr lang="en-US" i="0" dirty="0"/>
              <a:t>Collecting the victim’s evidence (Loading Multiple </a:t>
            </a:r>
            <a:r>
              <a:rPr lang="en-US" i="0" dirty="0" smtClean="0"/>
              <a:t>Geo datasets)</a:t>
            </a:r>
          </a:p>
          <a:p>
            <a:pPr marL="0" lvl="1" indent="0">
              <a:buNone/>
            </a:pPr>
            <a:endParaRPr lang="en-US" i="0" dirty="0"/>
          </a:p>
          <a:p>
            <a:pPr marL="0" indent="0">
              <a:buNone/>
            </a:pPr>
            <a:r>
              <a:rPr lang="en-US" sz="2600" b="1" dirty="0"/>
              <a:t>III Solving the case (Mapping spatial stuff)</a:t>
            </a:r>
            <a:endParaRPr lang="en-US" sz="2600" dirty="0"/>
          </a:p>
          <a:p>
            <a:pPr marL="0" lvl="1" indent="0">
              <a:buNone/>
            </a:pPr>
            <a:r>
              <a:rPr lang="en-US" i="0" dirty="0"/>
              <a:t>Mapping victim’s and suspicious footprints (getting familiar with data visualizations for spatial stuff)</a:t>
            </a:r>
          </a:p>
          <a:p>
            <a:pPr marL="0" lvl="1" indent="0">
              <a:buNone/>
            </a:pPr>
            <a:r>
              <a:rPr lang="en-US" i="0" dirty="0"/>
              <a:t>Solving the </a:t>
            </a:r>
            <a:r>
              <a:rPr lang="en-US" i="0" dirty="0" smtClean="0"/>
              <a:t>case</a:t>
            </a:r>
            <a:endParaRPr lang="en-US" i="0" dirty="0"/>
          </a:p>
        </p:txBody>
      </p:sp>
    </p:spTree>
    <p:extLst>
      <p:ext uri="{BB962C8B-B14F-4D97-AF65-F5344CB8AC3E}">
        <p14:creationId xmlns:p14="http://schemas.microsoft.com/office/powerpoint/2010/main" val="447774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51000"/>
            <a:ext cx="9601200" cy="4165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 </a:t>
            </a:r>
            <a:r>
              <a:rPr lang="en-US" b="1" dirty="0"/>
              <a:t>coordinate reference system</a:t>
            </a:r>
            <a:r>
              <a:rPr lang="en-US" dirty="0"/>
              <a:t> (CRS) </a:t>
            </a:r>
            <a:r>
              <a:rPr lang="en-US" dirty="0" smtClean="0"/>
              <a:t>defines</a:t>
            </a:r>
            <a:r>
              <a:rPr lang="en-US" dirty="0"/>
              <a:t>, with the help of coordinates, how the </a:t>
            </a:r>
            <a:r>
              <a:rPr lang="en-US" dirty="0" smtClean="0"/>
              <a:t>two-dimensional </a:t>
            </a:r>
            <a:r>
              <a:rPr lang="en-US" dirty="0"/>
              <a:t>projected map </a:t>
            </a:r>
            <a:r>
              <a:rPr lang="en-US" dirty="0" smtClean="0"/>
              <a:t>is </a:t>
            </a:r>
            <a:r>
              <a:rPr lang="en-US" dirty="0"/>
              <a:t>related to real places on the earth</a:t>
            </a:r>
            <a:r>
              <a:rPr lang="en-US" dirty="0" smtClean="0"/>
              <a:t>.</a:t>
            </a:r>
            <a:endParaRPr lang="en-US" i="0" dirty="0"/>
          </a:p>
        </p:txBody>
      </p:sp>
      <p:pic>
        <p:nvPicPr>
          <p:cNvPr id="4" name="Picture 3" descr="dasdas" title="asa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2514600"/>
            <a:ext cx="4152900" cy="2959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25900" y="5526385"/>
            <a:ext cx="5410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three families of map projections. They can be represented by a) cylindrical projections, b) conical projections or c) planar projections.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2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422400"/>
            <a:ext cx="9601200" cy="3581400"/>
          </a:xfrm>
        </p:spPr>
        <p:txBody>
          <a:bodyPr/>
          <a:lstStyle/>
          <a:p>
            <a:r>
              <a:rPr lang="en-US" dirty="0"/>
              <a:t>With the help of coordinate reference systems (CRS) every place on the earth can be specified by a set of three numbers, called coordinates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b="1" dirty="0" smtClean="0"/>
              <a:t>CRS:</a:t>
            </a:r>
          </a:p>
          <a:p>
            <a:pPr lvl="1"/>
            <a:r>
              <a:rPr lang="en-US" i="0" dirty="0"/>
              <a:t>projected coordinate reference </a:t>
            </a:r>
            <a:r>
              <a:rPr lang="en-US" i="0" dirty="0" smtClean="0"/>
              <a:t>systems</a:t>
            </a:r>
          </a:p>
          <a:p>
            <a:pPr lvl="1"/>
            <a:r>
              <a:rPr lang="en-US" i="0" dirty="0"/>
              <a:t>geographic coordinate reference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66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1400" y="1485900"/>
            <a:ext cx="9601200" cy="3581400"/>
          </a:xfrm>
        </p:spPr>
        <p:txBody>
          <a:bodyPr/>
          <a:lstStyle/>
          <a:p>
            <a:endParaRPr lang="en-US" dirty="0" smtClean="0"/>
          </a:p>
          <a:p>
            <a:pPr lvl="1">
              <a:spcBef>
                <a:spcPts val="1000"/>
              </a:spcBef>
              <a:buFont typeface="Franklin Gothic Book" panose="020B0503020102020204" pitchFamily="34" charset="0"/>
              <a:buChar char="■"/>
            </a:pPr>
            <a:r>
              <a:rPr lang="en-US" b="1" dirty="0" smtClean="0"/>
              <a:t>CRS | </a:t>
            </a:r>
            <a:r>
              <a:rPr lang="en-US" b="1" i="0" dirty="0"/>
              <a:t>geographic coordinate reference </a:t>
            </a:r>
            <a:r>
              <a:rPr lang="en-US" b="1" i="0" dirty="0" smtClean="0"/>
              <a:t>systems</a:t>
            </a:r>
            <a:r>
              <a:rPr lang="en-US" b="1" dirty="0" smtClean="0"/>
              <a:t>:</a:t>
            </a:r>
          </a:p>
          <a:p>
            <a:pPr lvl="1">
              <a:spcBef>
                <a:spcPts val="1000"/>
              </a:spcBef>
              <a:buFont typeface="Franklin Gothic Book" panose="020B0503020102020204" pitchFamily="34" charset="0"/>
              <a:buChar char="■"/>
            </a:pPr>
            <a:endParaRPr lang="en-US" b="1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use of Geographic Coordinate Reference Systems is very common. 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They </a:t>
            </a:r>
            <a:r>
              <a:rPr lang="en-US" dirty="0"/>
              <a:t>use degrees of latitude and longitude and sometimes also a height value to describe a location on the earth’s surface. 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most popular is called </a:t>
            </a:r>
            <a:r>
              <a:rPr lang="en-US" b="1" dirty="0"/>
              <a:t>WGS 84</a:t>
            </a:r>
            <a:r>
              <a:rPr lang="en-US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614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848" y="1181100"/>
            <a:ext cx="8335468" cy="4133850"/>
          </a:xfrm>
        </p:spPr>
      </p:pic>
      <p:sp>
        <p:nvSpPr>
          <p:cNvPr id="6" name="TextBox 5"/>
          <p:cNvSpPr txBox="1"/>
          <p:nvPr/>
        </p:nvSpPr>
        <p:spPr>
          <a:xfrm rot="16200000">
            <a:off x="8851900" y="2307709"/>
            <a:ext cx="151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latitud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72813" y="628650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longitud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81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1778000"/>
            <a:ext cx="3810000" cy="2527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675" y="1778000"/>
            <a:ext cx="3810000" cy="2527300"/>
          </a:xfrm>
          <a:prstGeom prst="rect">
            <a:avLst/>
          </a:prstGeom>
        </p:spPr>
      </p:pic>
      <p:sp>
        <p:nvSpPr>
          <p:cNvPr id="5" name="Regular Pentagon 4"/>
          <p:cNvSpPr/>
          <p:nvPr/>
        </p:nvSpPr>
        <p:spPr>
          <a:xfrm>
            <a:off x="7774983" y="2898456"/>
            <a:ext cx="1679698" cy="1365335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8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13" y="342900"/>
            <a:ext cx="6776344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0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459</TotalTime>
  <Words>260</Words>
  <Application>Microsoft Macintosh PowerPoint</Application>
  <PresentationFormat>Widescreen</PresentationFormat>
  <Paragraphs>53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Franklin Gothic Book</vt:lpstr>
      <vt:lpstr>Arial</vt:lpstr>
      <vt:lpstr>Crop</vt:lpstr>
      <vt:lpstr>(GEO)Coding to Solve a Crime Mystery</vt:lpstr>
      <vt:lpstr>PowerPoint Presentation</vt:lpstr>
      <vt:lpstr>Outline </vt:lpstr>
      <vt:lpstr>CRS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evidence</vt:lpstr>
      <vt:lpstr>PowerPoint Presentation</vt:lpstr>
      <vt:lpstr>PowerPoint Presentation</vt:lpstr>
      <vt:lpstr>PowerPoint Presentation</vt:lpstr>
      <vt:lpstr>¡Gracias!</vt:lpstr>
      <vt:lpstr>Going further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(GEO)Coding to Solve a Crime Mystery</dc:title>
  <dc:creator>dulce ambrocio</dc:creator>
  <cp:lastModifiedBy>dulce ambrocio</cp:lastModifiedBy>
  <cp:revision>15</cp:revision>
  <dcterms:created xsi:type="dcterms:W3CDTF">2017-06-09T11:27:24Z</dcterms:created>
  <dcterms:modified xsi:type="dcterms:W3CDTF">2017-06-09T19:06:41Z</dcterms:modified>
</cp:coreProperties>
</file>

<file path=docProps/thumbnail.jpeg>
</file>